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2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BC00"/>
    <a:srgbClr val="13BF30"/>
    <a:srgbClr val="62D865"/>
    <a:srgbClr val="A2D668"/>
    <a:srgbClr val="7EC234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74E59-B103-4F15-A669-F607966D481D}" type="datetimeFigureOut">
              <a:rPr lang="en-AU" smtClean="0"/>
              <a:t>24/10/2014</a:t>
            </a:fld>
            <a:endParaRPr lang="en-AU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A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6994C-7965-44E1-9BFE-282F58A6F1BE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233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994C-7965-44E1-9BFE-282F58A6F1B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54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994C-7965-44E1-9BFE-282F58A6F1B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535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994C-7965-44E1-9BFE-282F58A6F1B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535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994C-7965-44E1-9BFE-282F58A6F1B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535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994C-7965-44E1-9BFE-282F58A6F1B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535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994C-7965-44E1-9BFE-282F58A6F1B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535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994C-7965-44E1-9BFE-282F58A6F1B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535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994C-7965-44E1-9BFE-282F58A6F1B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953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A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050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A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655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A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93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A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031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753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AU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AU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501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AU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AU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472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0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333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A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316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98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A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AU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375A-68AC-4637-88DF-BD7F17A90235}" type="datetimeFigureOut">
              <a:rPr lang="en-AU" smtClean="0"/>
              <a:t>23/10/2014</a:t>
            </a:fld>
            <a:endParaRPr lang="en-A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2C04-9A53-4ACB-B55D-A0C3BB8DA68F}" type="slidenum">
              <a:rPr lang="en-AU" smtClean="0"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280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rot="10800000">
            <a:off x="-684584" y="-1755576"/>
            <a:ext cx="10081120" cy="3706758"/>
          </a:xfrm>
          <a:prstGeom prst="rect">
            <a:avLst/>
          </a:prstGeom>
          <a:gradFill flip="none" rotWithShape="1">
            <a:gsLst>
              <a:gs pos="49180">
                <a:srgbClr val="13C113"/>
              </a:gs>
              <a:gs pos="45000">
                <a:srgbClr val="00BC00"/>
              </a:gs>
              <a:gs pos="100000">
                <a:schemeClr val="bg1">
                  <a:alpha val="43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347864" y="242088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4800" b="1" i="1" dirty="0" smtClean="0">
                <a:solidFill>
                  <a:srgbClr val="009900"/>
                </a:solidFill>
              </a:rPr>
              <a:t>Qantas goes green</a:t>
            </a:r>
            <a:endParaRPr lang="en-AU" sz="4800" b="1" i="1" dirty="0">
              <a:solidFill>
                <a:srgbClr val="0099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5013176"/>
            <a:ext cx="9144000" cy="2952328"/>
          </a:xfrm>
          <a:prstGeom prst="rect">
            <a:avLst/>
          </a:prstGeom>
          <a:gradFill flip="none" rotWithShape="1">
            <a:gsLst>
              <a:gs pos="52000">
                <a:srgbClr val="00BC00">
                  <a:alpha val="83000"/>
                </a:srgbClr>
              </a:gs>
              <a:gs pos="100000">
                <a:schemeClr val="bg1">
                  <a:alpha val="43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图片 4" descr="biofuel gas nozz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951182"/>
            <a:ext cx="3672408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aixaDeTexto 9"/>
          <p:cNvSpPr txBox="1"/>
          <p:nvPr/>
        </p:nvSpPr>
        <p:spPr>
          <a:xfrm>
            <a:off x="3491880" y="360640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</a:rPr>
              <a:t>Using biofuels in commercial aviation</a:t>
            </a:r>
            <a:endParaRPr lang="en-AU" sz="2400" b="1" dirty="0">
              <a:solidFill>
                <a:srgbClr val="00990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79512" y="6381328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Thais </a:t>
            </a:r>
            <a:r>
              <a:rPr lang="en-US" sz="2000" dirty="0" err="1" smtClean="0">
                <a:solidFill>
                  <a:schemeClr val="bg1"/>
                </a:solidFill>
              </a:rPr>
              <a:t>Angeloni</a:t>
            </a:r>
            <a:r>
              <a:rPr lang="en-US" sz="2000" dirty="0" smtClean="0">
                <a:solidFill>
                  <a:schemeClr val="bg1"/>
                </a:solidFill>
              </a:rPr>
              <a:t>, Zhen Zhang, </a:t>
            </a:r>
            <a:r>
              <a:rPr lang="en-US" sz="2000" dirty="0" err="1" smtClean="0">
                <a:solidFill>
                  <a:schemeClr val="bg1"/>
                </a:solidFill>
              </a:rPr>
              <a:t>Hee</a:t>
            </a:r>
            <a:r>
              <a:rPr lang="en-US" sz="2000" dirty="0" smtClean="0">
                <a:solidFill>
                  <a:schemeClr val="bg1"/>
                </a:solidFill>
              </a:rPr>
              <a:t> Yen Zhen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 University of Queensland</a:t>
            </a:r>
            <a:endParaRPr lang="en-A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467544" y="19739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AU" altLang="zh-CN" dirty="0" smtClean="0">
                <a:solidFill>
                  <a:srgbClr val="009900"/>
                </a:solidFill>
              </a:rPr>
              <a:t>Advantages </a:t>
            </a:r>
            <a:r>
              <a:rPr lang="en-AU" altLang="zh-CN" dirty="0">
                <a:solidFill>
                  <a:srgbClr val="009900"/>
                </a:solidFill>
              </a:rPr>
              <a:t>of b</a:t>
            </a:r>
            <a:r>
              <a:rPr lang="en-AU" altLang="zh-CN" dirty="0" smtClean="0">
                <a:solidFill>
                  <a:srgbClr val="009900"/>
                </a:solidFill>
              </a:rPr>
              <a:t>iofuel</a:t>
            </a:r>
            <a:endParaRPr lang="en-AU" altLang="zh-CN" dirty="0">
              <a:solidFill>
                <a:srgbClr val="009900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85201" y="1340398"/>
            <a:ext cx="8676456" cy="4321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rgbClr val="000000"/>
                </a:solidFill>
              </a:rPr>
              <a:t>Economic treatment value</a:t>
            </a:r>
            <a:r>
              <a:rPr lang="en-US" sz="2800" b="1" dirty="0" smtClean="0">
                <a:solidFill>
                  <a:srgbClr val="000000"/>
                </a:solidFill>
              </a:rPr>
              <a:t>: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lvl="1" algn="l"/>
            <a:r>
              <a:rPr lang="en-AU" altLang="zh-CN" dirty="0">
                <a:solidFill>
                  <a:schemeClr val="tx1"/>
                </a:solidFill>
              </a:rPr>
              <a:t>More fuel efficiency</a:t>
            </a:r>
          </a:p>
          <a:p>
            <a:pPr lvl="1" algn="l"/>
            <a:r>
              <a:rPr lang="en-AU" altLang="zh-CN" dirty="0">
                <a:solidFill>
                  <a:schemeClr val="tx1"/>
                </a:solidFill>
              </a:rPr>
              <a:t>Maintaining optimal temperatures of the engines</a:t>
            </a:r>
          </a:p>
          <a:p>
            <a:pPr lvl="2" algn="l">
              <a:buFont typeface="Wingdings" charset="0"/>
              <a:buChar char="à"/>
            </a:pPr>
            <a:r>
              <a:rPr lang="en-AU" altLang="zh-CN" sz="2800" dirty="0">
                <a:solidFill>
                  <a:schemeClr val="tx1"/>
                </a:solidFill>
                <a:sym typeface="Wingdings"/>
              </a:rPr>
              <a:t>Long </a:t>
            </a:r>
            <a:r>
              <a:rPr lang="en-AU" altLang="zh-CN" sz="2800" dirty="0">
                <a:solidFill>
                  <a:schemeClr val="tx1"/>
                </a:solidFill>
              </a:rPr>
              <a:t>term maintenance cost benefits</a:t>
            </a:r>
            <a:endParaRPr lang="en-AU" altLang="zh-CN" sz="2800" dirty="0">
              <a:solidFill>
                <a:schemeClr val="tx1"/>
              </a:solidFill>
              <a:sym typeface="Wingdings"/>
            </a:endParaRPr>
          </a:p>
          <a:p>
            <a:pPr lvl="1" algn="l"/>
            <a:r>
              <a:rPr lang="en-AU" altLang="zh-CN" dirty="0">
                <a:solidFill>
                  <a:schemeClr val="tx1"/>
                </a:solidFill>
              </a:rPr>
              <a:t>-</a:t>
            </a:r>
            <a:r>
              <a:rPr lang="en-US" altLang="zh-CN" dirty="0">
                <a:solidFill>
                  <a:schemeClr val="tx1"/>
                </a:solidFill>
              </a:rPr>
              <a:t>Qantas Resources usages</a:t>
            </a:r>
            <a:r>
              <a:rPr lang="en-US" altLang="zh-CN" dirty="0">
                <a:solidFill>
                  <a:schemeClr val="tx1"/>
                </a:solidFill>
                <a:sym typeface="Wingdings"/>
              </a:rPr>
              <a:t></a:t>
            </a:r>
            <a:r>
              <a:rPr lang="en-US" altLang="zh-CN" dirty="0">
                <a:solidFill>
                  <a:schemeClr val="tx1"/>
                </a:solidFill>
              </a:rPr>
              <a:t>, Gain Profitable Money </a:t>
            </a:r>
            <a:r>
              <a:rPr lang="en-US" altLang="zh-CN" dirty="0">
                <a:solidFill>
                  <a:schemeClr val="tx1"/>
                </a:solidFill>
                <a:sym typeface="Wingdings"/>
              </a:rPr>
              <a:t></a:t>
            </a:r>
            <a:r>
              <a:rPr lang="en-US" altLang="zh-CN" dirty="0">
                <a:solidFill>
                  <a:schemeClr val="tx1"/>
                </a:solidFill>
              </a:rPr>
              <a:t>.</a:t>
            </a:r>
            <a:r>
              <a:rPr lang="en-AU" altLang="zh-CN" dirty="0">
                <a:solidFill>
                  <a:schemeClr val="tx1"/>
                </a:solidFill>
              </a:rPr>
              <a:t> </a:t>
            </a:r>
          </a:p>
          <a:p>
            <a:pPr lvl="1" algn="l"/>
            <a:r>
              <a:rPr lang="en-AU" altLang="zh-CN" dirty="0">
                <a:solidFill>
                  <a:schemeClr val="tx1"/>
                </a:solidFill>
                <a:sym typeface="Wingdings"/>
              </a:rPr>
              <a:t> Managing  Debts to Profits! </a:t>
            </a:r>
            <a:endParaRPr lang="en-AU" altLang="zh-CN" dirty="0">
              <a:solidFill>
                <a:schemeClr val="tx1"/>
              </a:solidFill>
            </a:endParaRPr>
          </a:p>
          <a:p>
            <a:pPr lvl="3" algn="l"/>
            <a:endParaRPr kumimoji="1" lang="en-AU" altLang="zh-CN" sz="1800" dirty="0" smtClean="0">
              <a:solidFill>
                <a:srgbClr val="000000"/>
              </a:solidFill>
            </a:endParaRPr>
          </a:p>
          <a:p>
            <a:pPr lvl="4" algn="l"/>
            <a:endParaRPr lang="en-AU" altLang="zh-CN" sz="1800" dirty="0" smtClean="0">
              <a:solidFill>
                <a:srgbClr val="000000"/>
              </a:solidFill>
            </a:endParaRPr>
          </a:p>
          <a:p>
            <a:pPr lvl="5" algn="l"/>
            <a:endParaRPr lang="en-AU" altLang="zh-CN" sz="1800" dirty="0" smtClean="0">
              <a:solidFill>
                <a:srgbClr val="000000"/>
              </a:solidFill>
            </a:endParaRPr>
          </a:p>
          <a:p>
            <a:pPr lvl="5" algn="l"/>
            <a:endParaRPr lang="en-AU" altLang="zh-CN" sz="1800" dirty="0" smtClean="0">
              <a:solidFill>
                <a:srgbClr val="000000"/>
              </a:solidFill>
            </a:endParaRPr>
          </a:p>
          <a:p>
            <a:pPr lvl="5" algn="l"/>
            <a:endParaRPr lang="en-AU" sz="1800" dirty="0" smtClean="0">
              <a:solidFill>
                <a:srgbClr val="000000"/>
              </a:solidFill>
            </a:endParaRPr>
          </a:p>
          <a:p>
            <a:pPr algn="l"/>
            <a:endParaRPr lang="en-AU" sz="2800" dirty="0" smtClean="0">
              <a:solidFill>
                <a:srgbClr val="000000"/>
              </a:solidFill>
            </a:endParaRPr>
          </a:p>
          <a:p>
            <a:pPr algn="l"/>
            <a:endParaRPr lang="en-AU" sz="2800" dirty="0">
              <a:solidFill>
                <a:srgbClr val="000000"/>
              </a:solidFill>
            </a:endParaRPr>
          </a:p>
        </p:txBody>
      </p:sp>
      <p:pic>
        <p:nvPicPr>
          <p:cNvPr id="7" name="图片 4" descr="biofuel gas nozz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3909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 txBox="1">
            <a:spLocks/>
          </p:cNvSpPr>
          <p:nvPr/>
        </p:nvSpPr>
        <p:spPr>
          <a:xfrm>
            <a:off x="1043608" y="980728"/>
            <a:ext cx="7509520" cy="5256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b="1" dirty="0" smtClean="0">
                <a:solidFill>
                  <a:srgbClr val="000000"/>
                </a:solidFill>
              </a:rPr>
              <a:t>Economic attractive value:</a:t>
            </a:r>
          </a:p>
          <a:p>
            <a:pPr lvl="1" algn="l"/>
            <a:r>
              <a:rPr lang="en-US" altLang="zh-CN" dirty="0" smtClean="0">
                <a:solidFill>
                  <a:srgbClr val="007635"/>
                </a:solidFill>
              </a:rPr>
              <a:t>Reduce</a:t>
            </a:r>
            <a:r>
              <a:rPr lang="en-US" altLang="zh-CN" dirty="0" smtClean="0">
                <a:solidFill>
                  <a:srgbClr val="000000"/>
                </a:solidFill>
              </a:rPr>
              <a:t> Australian fuel imports (&gt;AU$2 billion/year)</a:t>
            </a:r>
          </a:p>
          <a:p>
            <a:pPr lvl="1" algn="l"/>
            <a:r>
              <a:rPr lang="en-US" altLang="zh-CN" dirty="0" smtClean="0">
                <a:solidFill>
                  <a:srgbClr val="007635"/>
                </a:solidFill>
              </a:rPr>
              <a:t>Support</a:t>
            </a:r>
            <a:r>
              <a:rPr lang="en-US" altLang="zh-CN" dirty="0" smtClean="0">
                <a:solidFill>
                  <a:srgbClr val="000000"/>
                </a:solidFill>
              </a:rPr>
              <a:t> new local clean energy company</a:t>
            </a:r>
            <a:endParaRPr lang="en-US" altLang="zh-CN" b="1" dirty="0" smtClean="0">
              <a:solidFill>
                <a:srgbClr val="000000"/>
              </a:solidFill>
            </a:endParaRPr>
          </a:p>
          <a:p>
            <a:pPr algn="l"/>
            <a:r>
              <a:rPr lang="en-US" altLang="zh-CN" b="1" dirty="0" smtClean="0">
                <a:solidFill>
                  <a:srgbClr val="000000"/>
                </a:solidFill>
              </a:rPr>
              <a:t>Social value:</a:t>
            </a:r>
          </a:p>
          <a:p>
            <a:pPr lvl="1" algn="l"/>
            <a:r>
              <a:rPr lang="en-US" altLang="zh-CN" dirty="0" smtClean="0">
                <a:solidFill>
                  <a:srgbClr val="000000"/>
                </a:solidFill>
              </a:rPr>
              <a:t>&gt;12,000 clean energy </a:t>
            </a:r>
            <a:r>
              <a:rPr lang="en-US" altLang="zh-CN" sz="3200" dirty="0" smtClean="0">
                <a:solidFill>
                  <a:srgbClr val="007635"/>
                </a:solidFill>
              </a:rPr>
              <a:t>Jobs</a:t>
            </a:r>
            <a:endParaRPr lang="en-US" altLang="zh-CN" dirty="0" smtClean="0">
              <a:solidFill>
                <a:srgbClr val="007635"/>
              </a:solidFill>
            </a:endParaRPr>
          </a:p>
          <a:p>
            <a:pPr lvl="1" algn="l"/>
            <a:r>
              <a:rPr lang="en-US" altLang="zh-CN" dirty="0" smtClean="0">
                <a:solidFill>
                  <a:srgbClr val="000000"/>
                </a:solidFill>
              </a:rPr>
              <a:t> Improve Australia's </a:t>
            </a:r>
            <a:r>
              <a:rPr lang="en-US" altLang="zh-CN" dirty="0" smtClean="0">
                <a:solidFill>
                  <a:srgbClr val="007635"/>
                </a:solidFill>
              </a:rPr>
              <a:t>Energy Security</a:t>
            </a:r>
          </a:p>
          <a:p>
            <a:pPr algn="l"/>
            <a:r>
              <a:rPr lang="en-US" altLang="zh-CN" b="1" dirty="0" smtClean="0">
                <a:solidFill>
                  <a:srgbClr val="000000"/>
                </a:solidFill>
              </a:rPr>
              <a:t>Environmental value:</a:t>
            </a:r>
          </a:p>
          <a:p>
            <a:pPr lvl="1" algn="l"/>
            <a:r>
              <a:rPr lang="en-US" altLang="zh-CN" dirty="0" smtClean="0">
                <a:solidFill>
                  <a:srgbClr val="000000"/>
                </a:solidFill>
              </a:rPr>
              <a:t> a 50% </a:t>
            </a:r>
            <a:r>
              <a:rPr lang="en-US" altLang="zh-CN" dirty="0" smtClean="0">
                <a:solidFill>
                  <a:srgbClr val="007635"/>
                </a:solidFill>
              </a:rPr>
              <a:t>Reduction</a:t>
            </a:r>
            <a:r>
              <a:rPr lang="en-US" altLang="zh-CN" dirty="0" smtClean="0">
                <a:solidFill>
                  <a:srgbClr val="000000"/>
                </a:solidFill>
              </a:rPr>
              <a:t> in carbon emissions by 2050</a:t>
            </a:r>
          </a:p>
          <a:p>
            <a:pPr lvl="1"/>
            <a:endParaRPr kumimoji="1" lang="en-AU" altLang="zh-CN" sz="3000" b="1" dirty="0" smtClean="0">
              <a:solidFill>
                <a:srgbClr val="000000"/>
              </a:solidFill>
            </a:endParaRPr>
          </a:p>
          <a:p>
            <a:pPr lvl="1"/>
            <a:endParaRPr kumimoji="1" lang="en-AU" altLang="zh-CN" sz="3000" b="1" dirty="0">
              <a:solidFill>
                <a:srgbClr val="000000"/>
              </a:solidFill>
            </a:endParaRPr>
          </a:p>
          <a:p>
            <a:pPr lvl="1"/>
            <a:r>
              <a:rPr kumimoji="1" lang="en-AU" altLang="zh-CN" sz="3300" b="1" dirty="0" smtClean="0">
                <a:solidFill>
                  <a:srgbClr val="000000"/>
                </a:solidFill>
              </a:rPr>
              <a:t>Attract </a:t>
            </a:r>
            <a:r>
              <a:rPr kumimoji="1" lang="en-AU" altLang="zh-CN" sz="3300" b="1" dirty="0">
                <a:solidFill>
                  <a:srgbClr val="000000"/>
                </a:solidFill>
              </a:rPr>
              <a:t>more Environmental Investors and </a:t>
            </a:r>
            <a:r>
              <a:rPr kumimoji="1" lang="en-AU" altLang="zh-CN" sz="3300" b="1" dirty="0" smtClean="0">
                <a:solidFill>
                  <a:srgbClr val="000000"/>
                </a:solidFill>
              </a:rPr>
              <a:t>Government</a:t>
            </a:r>
          </a:p>
          <a:p>
            <a:pPr lvl="1"/>
            <a:r>
              <a:rPr lang="en-AU" altLang="zh-CN" sz="3900" dirty="0" smtClean="0">
                <a:solidFill>
                  <a:srgbClr val="007635"/>
                </a:solidFill>
              </a:rPr>
              <a:t>Market </a:t>
            </a:r>
            <a:r>
              <a:rPr lang="en-AU" altLang="zh-CN" sz="3900" dirty="0">
                <a:solidFill>
                  <a:srgbClr val="007635"/>
                </a:solidFill>
              </a:rPr>
              <a:t>share rise</a:t>
            </a:r>
            <a:r>
              <a:rPr lang="en-AU" altLang="zh-CN" sz="3900" dirty="0">
                <a:solidFill>
                  <a:srgbClr val="007635"/>
                </a:solidFill>
                <a:ea typeface="Wingdings"/>
                <a:cs typeface="Wingdings"/>
                <a:sym typeface="Wingdings"/>
              </a:rPr>
              <a:t></a:t>
            </a:r>
            <a:endParaRPr lang="en-US" altLang="zh-CN" sz="3900" dirty="0" smtClean="0">
              <a:solidFill>
                <a:srgbClr val="007635"/>
              </a:solidFill>
            </a:endParaRPr>
          </a:p>
          <a:p>
            <a:pPr lvl="1"/>
            <a:endParaRPr lang="en-AU" altLang="zh-CN" sz="3900" dirty="0" smtClean="0">
              <a:solidFill>
                <a:srgbClr val="007635"/>
              </a:solidFill>
            </a:endParaRPr>
          </a:p>
          <a:p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2" name="下箭头 1"/>
          <p:cNvSpPr/>
          <p:nvPr/>
        </p:nvSpPr>
        <p:spPr>
          <a:xfrm>
            <a:off x="4211960" y="4077072"/>
            <a:ext cx="432048" cy="720080"/>
          </a:xfrm>
          <a:prstGeom prst="down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007635"/>
              </a:solidFill>
            </a:endParaRPr>
          </a:p>
        </p:txBody>
      </p:sp>
      <p:pic>
        <p:nvPicPr>
          <p:cNvPr id="6" name="图片 4" descr="biofuel gas nozzl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518864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AU" altLang="zh-CN" dirty="0" smtClean="0">
                <a:solidFill>
                  <a:srgbClr val="009900"/>
                </a:solidFill>
              </a:rPr>
              <a:t>Advantages </a:t>
            </a:r>
            <a:r>
              <a:rPr lang="en-AU" altLang="zh-CN" dirty="0">
                <a:solidFill>
                  <a:srgbClr val="009900"/>
                </a:solidFill>
              </a:rPr>
              <a:t>of b</a:t>
            </a:r>
            <a:r>
              <a:rPr lang="en-AU" altLang="zh-CN" dirty="0" smtClean="0">
                <a:solidFill>
                  <a:srgbClr val="009900"/>
                </a:solidFill>
              </a:rPr>
              <a:t>iofuel</a:t>
            </a:r>
            <a:endParaRPr lang="en-AU" altLang="zh-CN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457200" indent="-457200"/>
            <a:r>
              <a:rPr lang="en-US" altLang="zh-CN" dirty="0" smtClean="0"/>
              <a:t>Global warming</a:t>
            </a:r>
            <a:endParaRPr lang="en-US" altLang="zh-CN" dirty="0"/>
          </a:p>
          <a:p>
            <a:pPr marL="457200" indent="-457200"/>
            <a:r>
              <a:rPr lang="en-US" altLang="zh-CN" dirty="0"/>
              <a:t>Choosing </a:t>
            </a:r>
            <a:r>
              <a:rPr lang="en-US" altLang="zh-CN" dirty="0" smtClean="0"/>
              <a:t>to adapt </a:t>
            </a:r>
            <a:r>
              <a:rPr lang="en-US" altLang="zh-CN" dirty="0"/>
              <a:t>and </a:t>
            </a:r>
            <a:r>
              <a:rPr lang="en-US" altLang="zh-CN" dirty="0" smtClean="0"/>
              <a:t>prepare </a:t>
            </a:r>
            <a:endParaRPr lang="en-US" altLang="zh-CN" dirty="0"/>
          </a:p>
          <a:p>
            <a:pPr marL="457200" indent="-457200"/>
            <a:r>
              <a:rPr lang="en-US" altLang="zh-CN" dirty="0"/>
              <a:t>Ensure </a:t>
            </a:r>
            <a:r>
              <a:rPr lang="en-US" altLang="zh-CN" dirty="0" smtClean="0"/>
              <a:t>continuous success </a:t>
            </a:r>
          </a:p>
          <a:p>
            <a:pPr marL="400050" lvl="1" indent="0">
              <a:buNone/>
            </a:pPr>
            <a:r>
              <a:rPr lang="en-US" altLang="zh-CN" dirty="0" smtClean="0"/>
              <a:t>(</a:t>
            </a:r>
            <a:r>
              <a:rPr lang="en-US" altLang="zh-CN" dirty="0"/>
              <a:t>Regardless </a:t>
            </a:r>
            <a:r>
              <a:rPr lang="en-US" altLang="zh-CN" dirty="0"/>
              <a:t>of what the climate may </a:t>
            </a:r>
            <a:r>
              <a:rPr lang="en-US" altLang="zh-CN" dirty="0" smtClean="0"/>
              <a:t>bring)</a:t>
            </a:r>
            <a:endParaRPr lang="en-US" altLang="zh-CN" dirty="0"/>
          </a:p>
          <a:p>
            <a:endParaRPr kumimoji="1"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AU" altLang="zh-CN" dirty="0" smtClean="0">
                <a:solidFill>
                  <a:srgbClr val="008000"/>
                </a:solidFill>
                <a:latin typeface="+mn-lt"/>
                <a:cs typeface="Wide Latin"/>
              </a:rPr>
              <a:t>P</a:t>
            </a:r>
            <a:r>
              <a:rPr lang="en-AU" altLang="zh-CN" dirty="0">
                <a:solidFill>
                  <a:srgbClr val="009900"/>
                </a:solidFill>
              </a:rPr>
              <a:t>repare for the future</a:t>
            </a:r>
            <a:endParaRPr lang="zh-CN" altLang="en-US" dirty="0">
              <a:solidFill>
                <a:srgbClr val="009900"/>
              </a:solidFill>
            </a:endParaRPr>
          </a:p>
        </p:txBody>
      </p:sp>
      <p:pic>
        <p:nvPicPr>
          <p:cNvPr id="6" name="图片 4" descr="biofuel gas nozzl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69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" r="64799"/>
          <a:stretch/>
        </p:blipFill>
        <p:spPr>
          <a:xfrm>
            <a:off x="179512" y="44622"/>
            <a:ext cx="2592288" cy="26107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81401"/>
            <a:ext cx="6667184" cy="39159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74235" y="620688"/>
            <a:ext cx="6402221" cy="110799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One Step Ahead</a:t>
            </a:r>
            <a:endParaRPr lang="en-US" sz="66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AU" altLang="zh-CN" sz="5400" dirty="0" smtClean="0">
                <a:solidFill>
                  <a:srgbClr val="008000"/>
                </a:solidFill>
                <a:latin typeface="+mn-lt"/>
                <a:cs typeface="Wide Latin"/>
              </a:rPr>
              <a:t>Questions?</a:t>
            </a:r>
            <a:endParaRPr lang="zh-CN" altLang="en-US" sz="5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9900"/>
                </a:solidFill>
              </a:rPr>
              <a:t>Proposal</a:t>
            </a:r>
            <a:endParaRPr lang="en-AU" dirty="0">
              <a:solidFill>
                <a:srgbClr val="0099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525963"/>
          </a:xfrm>
        </p:spPr>
        <p:txBody>
          <a:bodyPr/>
          <a:lstStyle/>
          <a:p>
            <a:r>
              <a:rPr lang="en-US" dirty="0" smtClean="0"/>
              <a:t>Stop debt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Look into </a:t>
            </a:r>
            <a:r>
              <a:rPr lang="en-US" dirty="0" smtClean="0"/>
              <a:t>future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 green!</a:t>
            </a:r>
          </a:p>
          <a:p>
            <a:endParaRPr lang="en-AU" dirty="0"/>
          </a:p>
        </p:txBody>
      </p:sp>
      <p:pic>
        <p:nvPicPr>
          <p:cNvPr id="15" name="图片 4" descr="biofuel gas nozz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715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biofuel gas nozz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6"/>
          <p:cNvSpPr txBox="1"/>
          <p:nvPr/>
        </p:nvSpPr>
        <p:spPr>
          <a:xfrm>
            <a:off x="494257" y="1340768"/>
            <a:ext cx="4293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MY" sz="3200" dirty="0"/>
              <a:t>Financial loss</a:t>
            </a:r>
          </a:p>
          <a:p>
            <a:endParaRPr lang="en-MY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MY" sz="3200" dirty="0"/>
              <a:t>Cut costs to make up the losses to no avail.</a:t>
            </a:r>
          </a:p>
          <a:p>
            <a:endParaRPr lang="en-MY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MY" sz="3200" dirty="0"/>
              <a:t>Struggling to gain profit</a:t>
            </a:r>
            <a:endParaRPr lang="en-MY" sz="32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76264" y="404664"/>
            <a:ext cx="3672408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4400">
                <a:solidFill>
                  <a:srgbClr val="0099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dirty="0"/>
              <a:t>Problems</a:t>
            </a:r>
          </a:p>
        </p:txBody>
      </p:sp>
      <p:graphicFrame>
        <p:nvGraphicFramePr>
          <p:cNvPr id="1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243012"/>
              </p:ext>
            </p:extLst>
          </p:nvPr>
        </p:nvGraphicFramePr>
        <p:xfrm>
          <a:off x="4734586" y="1677094"/>
          <a:ext cx="4088567" cy="1804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310"/>
                <a:gridCol w="679062"/>
                <a:gridCol w="1040402"/>
                <a:gridCol w="1146793"/>
              </a:tblGrid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en-MY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en-MY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en-MY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MY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</a:tr>
              <a:tr h="273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Fuel ($M)</a:t>
                      </a:r>
                      <a:endParaRPr lang="en-MY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4220</a:t>
                      </a:r>
                      <a:endParaRPr lang="en-MY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4154 (-1.6%)</a:t>
                      </a:r>
                      <a:endParaRPr lang="en-MY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4461 (7.4%)</a:t>
                      </a:r>
                      <a:endParaRPr lang="en-MY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</a:tr>
              <a:tr h="546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 Asset ($M)</a:t>
                      </a:r>
                      <a:endParaRPr lang="en-MY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(5468)</a:t>
                      </a:r>
                      <a:endParaRPr lang="en-MY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5954 [1.1%]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(5840) [6.8%]</a:t>
                      </a:r>
                      <a:endParaRPr lang="en-MY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MY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2866) </a:t>
                      </a: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[-50.9%]</a:t>
                      </a:r>
                      <a:endParaRPr lang="en-MY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</a:tr>
              <a:tr h="436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Aircraft and engines</a:t>
                      </a:r>
                      <a:endParaRPr lang="en-MY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18799</a:t>
                      </a:r>
                      <a:endParaRPr lang="en-MY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18486</a:t>
                      </a:r>
                      <a:r>
                        <a:rPr lang="en-MY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MY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</a:t>
                      </a: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1.7%)</a:t>
                      </a:r>
                      <a:endParaRPr lang="en-MY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17131 </a:t>
                      </a: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(-7.3%)</a:t>
                      </a:r>
                      <a:endParaRPr lang="en-MY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</a:tr>
              <a:tr h="330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With liquidation</a:t>
                      </a:r>
                      <a:endParaRPr lang="en-MY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11278</a:t>
                      </a:r>
                      <a:endParaRPr lang="en-MY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11075 </a:t>
                      </a: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(-1.8%)</a:t>
                      </a:r>
                      <a:endParaRPr lang="en-MY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8473 </a:t>
                      </a:r>
                      <a:r>
                        <a:rPr lang="en-MY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(-23.5%)</a:t>
                      </a:r>
                      <a:endParaRPr lang="en-MY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487" marR="47487" marT="0" marB="0"/>
                </a:tc>
              </a:tr>
            </a:tbl>
          </a:graphicData>
        </a:graphic>
      </p:graphicFrame>
      <p:pic>
        <p:nvPicPr>
          <p:cNvPr id="1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813" y="2594650"/>
            <a:ext cx="3988846" cy="2285548"/>
          </a:xfrm>
          <a:prstGeom prst="rect">
            <a:avLst/>
          </a:prstGeom>
        </p:spPr>
      </p:pic>
      <p:pic>
        <p:nvPicPr>
          <p:cNvPr id="14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813" y="3968351"/>
            <a:ext cx="3816424" cy="208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6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biofuel gas nozz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910" y="764704"/>
            <a:ext cx="6827130" cy="2464668"/>
          </a:xfrm>
          <a:prstGeom prst="rect">
            <a:avLst/>
          </a:prstGeom>
        </p:spPr>
      </p:pic>
      <p:sp>
        <p:nvSpPr>
          <p:cNvPr id="9" name="TextBox 4"/>
          <p:cNvSpPr txBox="1"/>
          <p:nvPr/>
        </p:nvSpPr>
        <p:spPr>
          <a:xfrm>
            <a:off x="1345926" y="3445396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7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Yes, we </a:t>
            </a:r>
            <a:r>
              <a:rPr lang="en-MY" sz="7200" b="1" dirty="0">
                <a:solidFill>
                  <a:srgbClr val="00B050"/>
                </a:solidFill>
                <a:cs typeface="Arial" panose="020B0604020202020204" pitchFamily="34" charset="0"/>
              </a:rPr>
              <a:t>can!</a:t>
            </a:r>
            <a:endParaRPr lang="en-MY" sz="7200" b="1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09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8721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Stop debt</a:t>
            </a: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MY" sz="3500" dirty="0"/>
              <a:t>Managing Debts into Beneficial PROFITS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Look into future</a:t>
            </a: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MY" sz="3500" dirty="0"/>
              <a:t>Sustaining Long-term Investment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dirty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Go </a:t>
            </a:r>
            <a:r>
              <a:rPr lang="en-US" sz="4800" dirty="0" smtClean="0">
                <a:solidFill>
                  <a:srgbClr val="009900"/>
                </a:solidFill>
                <a:latin typeface="+mj-lt"/>
                <a:ea typeface="+mj-ea"/>
                <a:cs typeface="+mj-cs"/>
              </a:rPr>
              <a:t>green</a:t>
            </a: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MY" sz="3500" dirty="0"/>
              <a:t>Ecological and Environmental Friendly</a:t>
            </a:r>
          </a:p>
          <a:p>
            <a:endParaRPr lang="en-US" dirty="0"/>
          </a:p>
          <a:p>
            <a:endParaRPr lang="en-AU" dirty="0"/>
          </a:p>
        </p:txBody>
      </p:sp>
      <p:pic>
        <p:nvPicPr>
          <p:cNvPr id="15" name="图片 4" descr="biofuel gas nozz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92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34765"/>
            <a:ext cx="8229600" cy="4525963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rop-in fuels </a:t>
            </a:r>
          </a:p>
          <a:p>
            <a:r>
              <a:rPr lang="en-US" sz="3200" dirty="0" smtClean="0"/>
              <a:t>Initially mix to conventional jet fuel</a:t>
            </a:r>
          </a:p>
          <a:p>
            <a:r>
              <a:rPr lang="en-US" sz="3200" dirty="0" smtClean="0"/>
              <a:t>Increasing percentages</a:t>
            </a:r>
          </a:p>
          <a:p>
            <a:endParaRPr lang="en-US" sz="3200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15" name="图片 4" descr="biofuel gas nozz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900" dirty="0">
                <a:solidFill>
                  <a:srgbClr val="009900"/>
                </a:solidFill>
              </a:rPr>
              <a:t>The</a:t>
            </a:r>
            <a:r>
              <a:rPr lang="en-US" sz="8800" b="1" dirty="0">
                <a:cs typeface="Arial" panose="020B0604020202020204" pitchFamily="34" charset="0"/>
              </a:rPr>
              <a:t> </a:t>
            </a:r>
            <a:r>
              <a:rPr lang="en-US" sz="4900" dirty="0">
                <a:solidFill>
                  <a:srgbClr val="009900"/>
                </a:solidFill>
              </a:rPr>
              <a:t>use of biofuels</a:t>
            </a:r>
            <a:r>
              <a:rPr lang="en-AU" sz="4900" dirty="0">
                <a:solidFill>
                  <a:srgbClr val="009900"/>
                </a:solidFill>
              </a:rPr>
              <a:t/>
            </a:r>
            <a:br>
              <a:rPr lang="en-AU" sz="4900" dirty="0">
                <a:solidFill>
                  <a:srgbClr val="009900"/>
                </a:solidFill>
              </a:rPr>
            </a:br>
            <a:endParaRPr lang="en-AU" sz="49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4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9900"/>
                </a:solidFill>
              </a:rPr>
              <a:t>Economic viability</a:t>
            </a:r>
            <a:endParaRPr lang="en-AU" dirty="0">
              <a:solidFill>
                <a:srgbClr val="0099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en-US" dirty="0" smtClean="0"/>
              <a:t>Reduction </a:t>
            </a:r>
            <a:r>
              <a:rPr lang="en-US" dirty="0"/>
              <a:t>on carbon tax</a:t>
            </a:r>
            <a:endParaRPr lang="en-AU" dirty="0"/>
          </a:p>
          <a:p>
            <a:r>
              <a:rPr lang="en-US" dirty="0"/>
              <a:t>Alternative sources of biofuel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15" name="图片 4" descr="biofuel gas nozz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ttp://www.airportwatch.org.uk/wp-content/uploads/Price-of-jet-fule-1992-to-20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92895"/>
            <a:ext cx="5616624" cy="346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03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7864"/>
            <a:ext cx="8229600" cy="4525963"/>
          </a:xfrm>
        </p:spPr>
        <p:txBody>
          <a:bodyPr/>
          <a:lstStyle/>
          <a:p>
            <a:r>
              <a:rPr lang="en-US" dirty="0"/>
              <a:t>Add drop-in biofuels to conventional jet fuels</a:t>
            </a:r>
          </a:p>
          <a:p>
            <a:pPr lvl="1"/>
            <a:r>
              <a:rPr lang="en-US" sz="3200" dirty="0"/>
              <a:t>Initially at low percentages (5% - 10%)</a:t>
            </a:r>
          </a:p>
          <a:p>
            <a:pPr lvl="1"/>
            <a:r>
              <a:rPr lang="en-US" sz="3200" dirty="0"/>
              <a:t>If proven successful, increase percentage</a:t>
            </a:r>
          </a:p>
          <a:p>
            <a:r>
              <a:rPr lang="en-US" dirty="0"/>
              <a:t>Initially in 3% of fleet (4 aircrafts)</a:t>
            </a:r>
            <a:endParaRPr lang="en-AU" dirty="0"/>
          </a:p>
          <a:p>
            <a:endParaRPr lang="en-AU" dirty="0"/>
          </a:p>
        </p:txBody>
      </p:sp>
      <p:pic>
        <p:nvPicPr>
          <p:cNvPr id="15" name="图片 4" descr="biofuel gas nozz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900" dirty="0">
                <a:solidFill>
                  <a:srgbClr val="009900"/>
                </a:solidFill>
              </a:rPr>
              <a:t>The</a:t>
            </a:r>
            <a:r>
              <a:rPr lang="en-US" sz="8800" b="1" dirty="0">
                <a:cs typeface="Arial" panose="020B0604020202020204" pitchFamily="34" charset="0"/>
              </a:rPr>
              <a:t> </a:t>
            </a:r>
            <a:r>
              <a:rPr lang="en-US" sz="4900" dirty="0">
                <a:solidFill>
                  <a:srgbClr val="009900"/>
                </a:solidFill>
              </a:rPr>
              <a:t>use of biofuels</a:t>
            </a:r>
            <a:r>
              <a:rPr lang="en-AU" sz="4900" dirty="0">
                <a:solidFill>
                  <a:srgbClr val="009900"/>
                </a:solidFill>
              </a:rPr>
              <a:t/>
            </a:r>
            <a:br>
              <a:rPr lang="en-AU" sz="4900" dirty="0">
                <a:solidFill>
                  <a:srgbClr val="009900"/>
                </a:solidFill>
              </a:rPr>
            </a:br>
            <a:endParaRPr lang="en-AU" sz="49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zh-CN" dirty="0">
                <a:solidFill>
                  <a:srgbClr val="009900"/>
                </a:solidFill>
              </a:rPr>
              <a:t>Australian </a:t>
            </a:r>
            <a:r>
              <a:rPr lang="en-AU" altLang="zh-CN" dirty="0" smtClean="0">
                <a:solidFill>
                  <a:srgbClr val="009900"/>
                </a:solidFill>
              </a:rPr>
              <a:t>first </a:t>
            </a:r>
            <a:r>
              <a:rPr lang="en-AU" altLang="zh-CN" dirty="0">
                <a:solidFill>
                  <a:srgbClr val="009900"/>
                </a:solidFill>
              </a:rPr>
              <a:t>100% biofuel </a:t>
            </a:r>
            <a:r>
              <a:rPr lang="en-AU" altLang="zh-CN" dirty="0" smtClean="0">
                <a:solidFill>
                  <a:srgbClr val="009900"/>
                </a:solidFill>
              </a:rPr>
              <a:t>airline</a:t>
            </a:r>
            <a:endParaRPr lang="zh-CN" altLang="en-US" dirty="0">
              <a:solidFill>
                <a:srgbClr val="009900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67544" y="20608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altLang="zh-CN" dirty="0">
                <a:solidFill>
                  <a:schemeClr val="tx1"/>
                </a:solidFill>
              </a:rPr>
              <a:t>Being ahead of </a:t>
            </a:r>
            <a:r>
              <a:rPr lang="en-AU" altLang="zh-CN" dirty="0" smtClean="0">
                <a:solidFill>
                  <a:schemeClr val="tx1"/>
                </a:solidFill>
              </a:rPr>
              <a:t>innovation</a:t>
            </a:r>
            <a:endParaRPr lang="en-AU" altLang="zh-CN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altLang="zh-CN" dirty="0">
                <a:solidFill>
                  <a:schemeClr val="tx1"/>
                </a:solidFill>
              </a:rPr>
              <a:t>Being first </a:t>
            </a:r>
            <a:r>
              <a:rPr lang="en-AU" altLang="zh-CN" dirty="0" smtClean="0">
                <a:solidFill>
                  <a:schemeClr val="tx1"/>
                </a:solidFill>
              </a:rPr>
              <a:t>recognized green airline company and</a:t>
            </a:r>
            <a:r>
              <a:rPr lang="en-AU" altLang="zh-CN" dirty="0">
                <a:solidFill>
                  <a:schemeClr val="tx1"/>
                </a:solidFill>
              </a:rPr>
              <a:t>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AU" altLang="zh-CN" dirty="0">
                <a:solidFill>
                  <a:schemeClr val="tx1"/>
                </a:solidFill>
              </a:rPr>
              <a:t>Being s</a:t>
            </a:r>
            <a:r>
              <a:rPr lang="en-AU" altLang="zh-CN" dirty="0" smtClean="0">
                <a:solidFill>
                  <a:schemeClr val="tx1"/>
                </a:solidFill>
              </a:rPr>
              <a:t>uccessful</a:t>
            </a:r>
            <a:r>
              <a:rPr lang="en-AU" altLang="zh-CN" dirty="0">
                <a:solidFill>
                  <a:schemeClr val="tx1"/>
                </a:solidFill>
              </a:rPr>
              <a:t>!</a:t>
            </a:r>
          </a:p>
          <a:p>
            <a:endParaRPr kumimoji="1" lang="zh-CN" alt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7" name="图片 4" descr="biofuel gas nozzl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3" y="5013176"/>
            <a:ext cx="2440981" cy="18400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6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333</Words>
  <Application>Microsoft Office PowerPoint</Application>
  <PresentationFormat>Apresentação na tela (4:3)</PresentationFormat>
  <Paragraphs>103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Qantas goes green</vt:lpstr>
      <vt:lpstr>Proposal</vt:lpstr>
      <vt:lpstr>Apresentação do PowerPoint</vt:lpstr>
      <vt:lpstr>Apresentação do PowerPoint</vt:lpstr>
      <vt:lpstr>Apresentação do PowerPoint</vt:lpstr>
      <vt:lpstr>The use of biofuels </vt:lpstr>
      <vt:lpstr>Economic viability</vt:lpstr>
      <vt:lpstr>The use of biofuels </vt:lpstr>
      <vt:lpstr>Apresentação do PowerPoint</vt:lpstr>
      <vt:lpstr>Apresentação do PowerPoint</vt:lpstr>
      <vt:lpstr>Apresentação do PowerPoint</vt:lpstr>
      <vt:lpstr>Prepare for the future</vt:lpstr>
      <vt:lpstr>Apresentação do PowerPoint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</dc:creator>
  <cp:lastModifiedBy>Thais</cp:lastModifiedBy>
  <cp:revision>20</cp:revision>
  <dcterms:created xsi:type="dcterms:W3CDTF">2014-10-23T10:49:25Z</dcterms:created>
  <dcterms:modified xsi:type="dcterms:W3CDTF">2014-10-24T01:46:44Z</dcterms:modified>
</cp:coreProperties>
</file>